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0" roundtripDataSignature="AMtx7mjvuZH1JH/5TiLtYCeFiOC8p22y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showMasterSp="0" type="title">
  <p:cSld name="TITL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3" name="Google Shape;53;p37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37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37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7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7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7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7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7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37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37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7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37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37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7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7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37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7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37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7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7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37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7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7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37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7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37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7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37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7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37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7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7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7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37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37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7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37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37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7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37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7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37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7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7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37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7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37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7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7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37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37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7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7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37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7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37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37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7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11" name="Google Shape;111;p37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37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7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全景圖片 (含標題)">
  <p:cSld name="全景圖片 (含標題)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6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46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68" name="Google Shape;168;p46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69" name="Google Shape;169;p4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4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4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與說明文字">
  <p:cSld name="標題與說明文字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7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47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75" name="Google Shape;175;p4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4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4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述 (含標題)">
  <p:cSld name="引述 (含標題)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8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48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1" name="Google Shape;181;p48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2" name="Google Shape;182;p4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4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4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85" name="Google Shape;185;p48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zh-TW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86" name="Google Shape;186;p48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zh-TW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名片">
  <p:cSld name="名片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9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49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0" name="Google Shape;190;p4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4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4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欄">
  <p:cSld name="3 欄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0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50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96" name="Google Shape;196;p50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97" name="Google Shape;197;p50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98" name="Google Shape;198;p50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99" name="Google Shape;199;p50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0" name="Google Shape;200;p50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01" name="Google Shape;201;p5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5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5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圖片欄">
  <p:cSld name="3 圖片欄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1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51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7" name="Google Shape;207;p51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08" name="Google Shape;208;p51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09" name="Google Shape;209;p51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0" name="Google Shape;210;p51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11" name="Google Shape;211;p51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2" name="Google Shape;212;p51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3" name="Google Shape;213;p51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14" name="Google Shape;214;p51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5" name="Google Shape;215;p5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5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5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2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52"/>
          <p:cNvSpPr txBox="1"/>
          <p:nvPr>
            <p:ph idx="1" type="body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1" name="Google Shape;221;p5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5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5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3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53"/>
          <p:cNvSpPr txBox="1"/>
          <p:nvPr>
            <p:ph idx="1" type="body"/>
          </p:nvPr>
        </p:nvSpPr>
        <p:spPr>
          <a:xfrm rot="5400000">
            <a:off x="2424905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7" name="Google Shape;227;p5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5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5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8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17" name="Google Shape;117;p3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9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0"/>
          <p:cNvSpPr txBox="1"/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40"/>
          <p:cNvSpPr txBox="1"/>
          <p:nvPr>
            <p:ph idx="1" type="body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4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4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4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1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41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4" name="Google Shape;134;p41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5" name="Google Shape;135;p4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4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4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2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42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41" name="Google Shape;141;p42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2" name="Google Shape;142;p42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43" name="Google Shape;143;p42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4" name="Google Shape;144;p4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4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4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4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4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內容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4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44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4" name="Google Shape;154;p44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55" name="Google Shape;155;p4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4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4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圖片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5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45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61" name="Google Shape;161;p45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62" name="Google Shape;162;p4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4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4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Google Shape;6;p36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36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36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36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" name="Google Shape;10;p36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" name="Google Shape;11;p36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36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36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36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36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36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36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36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36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0" name="Google Shape;20;p36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1" name="Google Shape;21;p36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36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36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36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36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36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36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36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36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36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36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36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36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36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36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" name="Google Shape;36;p36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36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36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6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6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36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36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36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36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36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36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" name="Google Shape;47;p3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8" name="Google Shape;48;p36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49" name="Google Shape;49;p3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0" name="Google Shape;50;p3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1" name="Google Shape;51;p3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4.jpg"/><Relationship Id="rId4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3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800"/>
              <a:buFont typeface="Twentieth Century"/>
              <a:buNone/>
            </a:pPr>
            <a:r>
              <a:rPr b="1" lang="zh-TW">
                <a:solidFill>
                  <a:srgbClr val="F2F2F2"/>
                </a:solidFill>
              </a:rPr>
              <a:t>期末專題</a:t>
            </a:r>
            <a:br>
              <a:rPr b="1" lang="zh-TW">
                <a:solidFill>
                  <a:srgbClr val="F2F2F2"/>
                </a:solidFill>
              </a:rPr>
            </a:br>
            <a:r>
              <a:rPr b="1" lang="zh-TW">
                <a:solidFill>
                  <a:srgbClr val="F2F2F2"/>
                </a:solidFill>
              </a:rPr>
              <a:t>題目:ZUVIO自動點名系統</a:t>
            </a:r>
            <a:endParaRPr b="1">
              <a:solidFill>
                <a:srgbClr val="F2F2F2"/>
              </a:solidFill>
            </a:endParaRPr>
          </a:p>
        </p:txBody>
      </p:sp>
      <p:sp>
        <p:nvSpPr>
          <p:cNvPr id="235" name="Google Shape;235;p1"/>
          <p:cNvSpPr txBox="1"/>
          <p:nvPr>
            <p:ph idx="1" type="subTitle"/>
          </p:nvPr>
        </p:nvSpPr>
        <p:spPr>
          <a:xfrm>
            <a:off x="1876424" y="3987932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92338"/>
              </a:buClr>
              <a:buSzPct val="125000"/>
              <a:buNone/>
            </a:pPr>
            <a:r>
              <a:rPr lang="zh-TW">
                <a:solidFill>
                  <a:srgbClr val="092338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組員 : 姓名：林聖祐  班別：資工二 學號：108590008</a:t>
            </a:r>
            <a:endParaRPr>
              <a:solidFill>
                <a:srgbClr val="092338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92338"/>
              </a:buClr>
              <a:buSzPct val="125000"/>
              <a:buNone/>
            </a:pPr>
            <a:r>
              <a:rPr lang="zh-TW">
                <a:solidFill>
                  <a:srgbClr val="092338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          姓名：李成天  班別：資工二 學號：108590053</a:t>
            </a:r>
            <a:endParaRPr>
              <a:solidFill>
                <a:srgbClr val="092338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ct val="125000"/>
              <a:buNone/>
            </a:pPr>
            <a:br>
              <a:rPr lang="zh-TW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21" name="Google Shape;321;p10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10"/>
          <p:cNvSpPr txBox="1"/>
          <p:nvPr>
            <p:ph idx="1" type="body"/>
          </p:nvPr>
        </p:nvSpPr>
        <p:spPr>
          <a:xfrm>
            <a:off x="1046650" y="1990726"/>
            <a:ext cx="4459287" cy="3965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92338"/>
              </a:buClr>
              <a:buSzPts val="2500"/>
              <a:buChar char="•"/>
            </a:pPr>
            <a:r>
              <a:rPr b="1" lang="zh-TW" sz="2000">
                <a:solidFill>
                  <a:srgbClr val="092338"/>
                </a:solidFill>
              </a:rPr>
              <a:t>進行設定自動點名的各種條件</a:t>
            </a:r>
            <a:endParaRPr sz="2000">
              <a:solidFill>
                <a:srgbClr val="092338"/>
              </a:solidFill>
            </a:endParaRPr>
          </a:p>
        </p:txBody>
      </p:sp>
      <p:pic>
        <p:nvPicPr>
          <p:cNvPr id="323" name="Google Shape;323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07475" y="618518"/>
            <a:ext cx="5988224" cy="5383294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grpSp>
        <p:nvGrpSpPr>
          <p:cNvPr id="324" name="Google Shape;324;p10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325" name="Google Shape;325;p10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0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0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0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29" name="Google Shape;329;p10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0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1" name="Google Shape;331;p10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2" name="Google Shape;332;p10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0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0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5" name="Google Shape;335;p10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6" name="Google Shape;336;p10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37" name="Google Shape;337;p10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8" name="Google Shape;338;p10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9" name="Google Shape;339;p10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0" name="Google Shape;340;p10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0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0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3" name="Google Shape;343;p10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0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5" name="Google Shape;345;p10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0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7" name="Google Shape;347;p10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8" name="Google Shape;348;p10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0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0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1" name="Google Shape;351;p10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57" name="Google Shape;357;p11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11"/>
          <p:cNvSpPr txBox="1"/>
          <p:nvPr>
            <p:ph idx="1" type="body"/>
          </p:nvPr>
        </p:nvSpPr>
        <p:spPr>
          <a:xfrm>
            <a:off x="7494588" y="1977760"/>
            <a:ext cx="4459287" cy="3965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zh-TW" sz="2000"/>
              <a:t>讓程式執行時能印出不同顏色的提示字</a:t>
            </a:r>
            <a:endParaRPr b="1" sz="2000"/>
          </a:p>
        </p:txBody>
      </p:sp>
      <p:pic>
        <p:nvPicPr>
          <p:cNvPr id="359" name="Google Shape;359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19165" y="588932"/>
            <a:ext cx="6088084" cy="5570597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grpSp>
        <p:nvGrpSpPr>
          <p:cNvPr id="360" name="Google Shape;360;p11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361" name="Google Shape;361;p11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1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5" name="Google Shape;365;p11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7" name="Google Shape;367;p11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8" name="Google Shape;368;p11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1" name="Google Shape;371;p11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2" name="Google Shape;372;p11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73" name="Google Shape;373;p11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4" name="Google Shape;374;p11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5" name="Google Shape;375;p11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6" name="Google Shape;376;p11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1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9" name="Google Shape;379;p11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1" name="Google Shape;381;p11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1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3" name="Google Shape;383;p11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4" name="Google Shape;384;p11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7" name="Google Shape;387;p11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93" name="Google Shape;393;p12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12"/>
          <p:cNvSpPr txBox="1"/>
          <p:nvPr>
            <p:ph idx="1" type="body"/>
          </p:nvPr>
        </p:nvSpPr>
        <p:spPr>
          <a:xfrm>
            <a:off x="760412" y="1942518"/>
            <a:ext cx="4459287" cy="3965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92338"/>
              </a:buClr>
              <a:buSzPts val="2500"/>
              <a:buChar char="•"/>
            </a:pPr>
            <a:r>
              <a:rPr b="1" lang="zh-TW" sz="2000">
                <a:solidFill>
                  <a:srgbClr val="092338"/>
                </a:solidFill>
              </a:rPr>
              <a:t>計時器在檢查這個時段有沒有課程及簽到</a:t>
            </a:r>
            <a:endParaRPr b="1" sz="2000">
              <a:solidFill>
                <a:srgbClr val="092338"/>
              </a:solidFill>
            </a:endParaRPr>
          </a:p>
        </p:txBody>
      </p:sp>
      <p:pic>
        <p:nvPicPr>
          <p:cNvPr id="395" name="Google Shape;395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18399" y="468144"/>
            <a:ext cx="6535476" cy="5767556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grpSp>
        <p:nvGrpSpPr>
          <p:cNvPr id="396" name="Google Shape;396;p12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397" name="Google Shape;397;p12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2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2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2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1" name="Google Shape;401;p12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2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3" name="Google Shape;403;p12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4" name="Google Shape;404;p12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2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2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7" name="Google Shape;407;p12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" name="Google Shape;408;p12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09" name="Google Shape;409;p12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0" name="Google Shape;410;p12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1" name="Google Shape;411;p12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2" name="Google Shape;412;p12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2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2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5" name="Google Shape;415;p12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2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7" name="Google Shape;417;p12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2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9" name="Google Shape;419;p12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0" name="Google Shape;420;p12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2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2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3" name="Google Shape;423;p12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3"/>
          <p:cNvSpPr txBox="1"/>
          <p:nvPr>
            <p:ph type="title"/>
          </p:nvPr>
        </p:nvSpPr>
        <p:spPr>
          <a:xfrm>
            <a:off x="1141413" y="618518"/>
            <a:ext cx="9905998" cy="5236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3554"/>
              </a:buClr>
              <a:buSzPts val="5400"/>
              <a:buFont typeface="Twentieth Century"/>
              <a:buNone/>
            </a:pPr>
            <a:r>
              <a:rPr b="1" lang="zh-TW" sz="5400">
                <a:solidFill>
                  <a:srgbClr val="0E3554"/>
                </a:solidFill>
              </a:rPr>
              <a:t>執行檔方</a:t>
            </a:r>
            <a:endParaRPr sz="5400">
              <a:solidFill>
                <a:srgbClr val="0E3554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1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2815" y="1193151"/>
            <a:ext cx="8566369" cy="4471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2002" y="1031678"/>
            <a:ext cx="9187995" cy="4794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5120" y="998512"/>
            <a:ext cx="9421759" cy="48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2898" y="1046309"/>
            <a:ext cx="9206204" cy="4765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2388" y="1004549"/>
            <a:ext cx="9307224" cy="4848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45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4285" y="980733"/>
            <a:ext cx="9335803" cy="4896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53354" y="1273565"/>
            <a:ext cx="1467055" cy="2276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"/>
          <p:cNvSpPr txBox="1"/>
          <p:nvPr>
            <p:ph type="title"/>
          </p:nvPr>
        </p:nvSpPr>
        <p:spPr>
          <a:xfrm>
            <a:off x="1141413" y="618518"/>
            <a:ext cx="9905998" cy="992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3554"/>
              </a:buClr>
              <a:buSzPts val="3600"/>
              <a:buFont typeface="Twentieth Century"/>
              <a:buNone/>
            </a:pPr>
            <a:r>
              <a:rPr b="1" lang="zh-TW">
                <a:solidFill>
                  <a:srgbClr val="0E3554"/>
                </a:solidFill>
              </a:rPr>
              <a:t>目錄</a:t>
            </a:r>
            <a:endParaRPr>
              <a:solidFill>
                <a:srgbClr val="0E3554"/>
              </a:solidFill>
            </a:endParaRPr>
          </a:p>
        </p:txBody>
      </p:sp>
      <p:sp>
        <p:nvSpPr>
          <p:cNvPr id="241" name="Google Shape;241;p2"/>
          <p:cNvSpPr txBox="1"/>
          <p:nvPr>
            <p:ph idx="1" type="body"/>
          </p:nvPr>
        </p:nvSpPr>
        <p:spPr>
          <a:xfrm>
            <a:off x="1141412" y="1610686"/>
            <a:ext cx="9905999" cy="41805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b="1" lang="zh-TW"/>
              <a:t>動機背景                                                                                   	</a:t>
            </a:r>
            <a:r>
              <a:rPr lang="zh-TW"/>
              <a:t>p.3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b="1" lang="zh-TW"/>
              <a:t>技術簡要說明</a:t>
            </a:r>
            <a:r>
              <a:rPr lang="zh-TW"/>
              <a:t>							p.4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b="1" lang="zh-TW"/>
              <a:t>功能說明          </a:t>
            </a:r>
            <a:r>
              <a:rPr lang="zh-TW"/>
              <a:t>							p.5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zh-TW"/>
              <a:t>程式執行部署環境							p.6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b="1" lang="zh-TW"/>
              <a:t>步驟說明								</a:t>
            </a:r>
            <a:r>
              <a:rPr lang="zh-TW"/>
              <a:t>p.7 – p.33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b="1" lang="zh-TW"/>
              <a:t>結論									</a:t>
            </a:r>
            <a:r>
              <a:rPr lang="zh-TW"/>
              <a:t>p.34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1937" y="533253"/>
            <a:ext cx="8768126" cy="5791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2388" y="1004549"/>
            <a:ext cx="9307224" cy="4848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2607" y="503838"/>
            <a:ext cx="7266786" cy="585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7220" y="2787526"/>
            <a:ext cx="11417559" cy="1282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1914" y="1009312"/>
            <a:ext cx="9288171" cy="483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68932" y="626820"/>
            <a:ext cx="8854136" cy="5604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3335" y="980733"/>
            <a:ext cx="9345329" cy="4896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538" y="503101"/>
            <a:ext cx="7714924" cy="5851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oogle Shape;50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2861" y="990259"/>
            <a:ext cx="9326277" cy="4877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Google Shape;50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8029" y="654623"/>
            <a:ext cx="6675942" cy="5548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b="1" lang="zh-TW">
                <a:solidFill>
                  <a:schemeClr val="dk1"/>
                </a:solidFill>
              </a:rPr>
              <a:t>動機背景</a:t>
            </a:r>
            <a:endParaRPr/>
          </a:p>
        </p:txBody>
      </p:sp>
      <p:sp>
        <p:nvSpPr>
          <p:cNvPr id="247" name="Google Shape;247;p3"/>
          <p:cNvSpPr txBox="1"/>
          <p:nvPr>
            <p:ph idx="1" type="body"/>
          </p:nvPr>
        </p:nvSpPr>
        <p:spPr>
          <a:xfrm>
            <a:off x="1141412" y="2383710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25"/>
              <a:buChar char="•"/>
            </a:pPr>
            <a:r>
              <a:rPr b="1" lang="zh-TW" sz="2500">
                <a:latin typeface="Twentieth Century"/>
                <a:ea typeface="Twentieth Century"/>
                <a:cs typeface="Twentieth Century"/>
                <a:sym typeface="Twentieth Century"/>
              </a:rPr>
              <a:t>基本上基於學術上的研究，為求精進自己的相關程式能力，測試自己的能力是否真的能協助生活上的各方面，就是例如早八時如果有是用Zuvio進行點名的課，但你可能早上五點才睡下去想要多睡一會，那你就能夠使用這一個程式從而避於早八的惡夢！</a:t>
            </a:r>
            <a:endParaRPr sz="25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descr="不想起床，让我再赖会床吧_手机表情党" id="248" name="Google Shape;24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61411" y="4021494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Google Shape;51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6510" y="2747210"/>
            <a:ext cx="11118980" cy="1363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005" y="1638252"/>
            <a:ext cx="7804558" cy="358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31"/>
          <p:cNvPicPr preferRelativeResize="0"/>
          <p:nvPr/>
        </p:nvPicPr>
        <p:blipFill rotWithShape="1">
          <a:blip r:embed="rId4">
            <a:alphaModFix/>
          </a:blip>
          <a:srcRect b="0" l="0" r="67498" t="0"/>
          <a:stretch/>
        </p:blipFill>
        <p:spPr>
          <a:xfrm>
            <a:off x="8449394" y="153118"/>
            <a:ext cx="3289601" cy="6406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9363" y="2028629"/>
            <a:ext cx="6973273" cy="2800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625" y="990259"/>
            <a:ext cx="9316750" cy="4877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b="1" lang="zh-TW">
                <a:solidFill>
                  <a:schemeClr val="dk1"/>
                </a:solidFill>
              </a:rPr>
              <a:t>結論</a:t>
            </a:r>
            <a:endParaRPr/>
          </a:p>
        </p:txBody>
      </p:sp>
      <p:sp>
        <p:nvSpPr>
          <p:cNvPr id="536" name="Google Shape;536;p34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zh-TW"/>
              <a:t>我們這個程式的優點，就和一開始說的一樣，它能免於大家早八上課的惡夢。而在系統方面，它的介面非常易懂，通常第一次使用也能理解如何使用它。最後，其實也說一下我們做這個程式純粹是基於學術上的研究，並非私心，也呼籲一下大家課就算是早八，還是該要去上的，這樣才能學好，要對得起你的學分，對得起你自己，就這樣！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5"/>
          <p:cNvSpPr txBox="1"/>
          <p:nvPr>
            <p:ph type="title"/>
          </p:nvPr>
        </p:nvSpPr>
        <p:spPr>
          <a:xfrm>
            <a:off x="1141413" y="618518"/>
            <a:ext cx="9905998" cy="53292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2338"/>
              </a:buClr>
              <a:buSzPts val="8000"/>
              <a:buFont typeface="Twentieth Century"/>
              <a:buNone/>
            </a:pPr>
            <a:r>
              <a:rPr b="1" lang="zh-TW" sz="8000">
                <a:solidFill>
                  <a:srgbClr val="092338"/>
                </a:solidFill>
              </a:rPr>
              <a:t>完</a:t>
            </a:r>
            <a:endParaRPr sz="8000">
              <a:solidFill>
                <a:srgbClr val="092338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b="1" lang="zh-TW">
                <a:solidFill>
                  <a:schemeClr val="dk1"/>
                </a:solidFill>
              </a:rPr>
              <a:t>技術簡要說明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54" name="Google Shape;254;p4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zh-TW"/>
              <a:t>主要利用HttpRequest送入帳號密碼模擬登入請求，接著取得登入後的apiToken、UserID和Session儲存在程式當中，之後利用userID與apiToken去取得帳號這學期的課表，讓使用者選擇要自動簽到的課程，之後啟動程式的計時器，讓程式每隔一定時間檢查該門課程是否有開放簽到，若是有開放則送出一個POST要求來模擬簽到達到自動簽到的功能，若遇到GPS簽到，則在POST的參數內附上經緯度來進行簽到，利用經緯度來模擬使用者當前所在位置。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b="1" lang="zh-TW">
                <a:solidFill>
                  <a:schemeClr val="dk1"/>
                </a:solidFill>
              </a:rPr>
              <a:t>功能說明</a:t>
            </a:r>
            <a:endParaRPr/>
          </a:p>
        </p:txBody>
      </p:sp>
      <p:sp>
        <p:nvSpPr>
          <p:cNvPr id="260" name="Google Shape;260;p5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75"/>
              <a:buChar char="•"/>
            </a:pPr>
            <a:r>
              <a:rPr lang="zh-TW" sz="2700"/>
              <a:t>功能大既是能夠讓電腦</a:t>
            </a:r>
            <a:r>
              <a:rPr lang="zh-TW" sz="2600">
                <a:latin typeface="Twentieth Century"/>
                <a:ea typeface="Twentieth Century"/>
                <a:cs typeface="Twentieth Century"/>
                <a:sym typeface="Twentieth Century"/>
              </a:rPr>
              <a:t>執行程式</a:t>
            </a:r>
            <a:r>
              <a:rPr lang="zh-TW" sz="2600"/>
              <a:t>時</a:t>
            </a:r>
            <a:r>
              <a:rPr b="1" lang="zh-TW" sz="2700"/>
              <a:t>自動去進行Zuvio點名</a:t>
            </a:r>
            <a:r>
              <a:rPr lang="zh-TW" sz="2700"/>
              <a:t>，而其他額外功能有，在</a:t>
            </a:r>
            <a:r>
              <a:rPr b="1" lang="zh-TW" sz="2700"/>
              <a:t>指定的時間</a:t>
            </a:r>
            <a:r>
              <a:rPr lang="zh-TW" sz="2700"/>
              <a:t>才開始嘗試自動進行Zuvio點名、如果是GPS點名的話，還能夠改變自己的現在地並進行點名</a:t>
            </a:r>
            <a:r>
              <a:rPr lang="zh-TW" sz="2800"/>
              <a:t>。</a:t>
            </a:r>
            <a:endParaRPr sz="2700"/>
          </a:p>
        </p:txBody>
      </p:sp>
      <p:pic>
        <p:nvPicPr>
          <p:cNvPr descr="Trinity – Data Integration, ETL, JCS, Hadoop and Big Data：產品功能/ DI (資料整合) /  Trinity ETL" id="261" name="Google Shape;26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21515" y="4020344"/>
            <a:ext cx="1925896" cy="1925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b="1" lang="zh-TW">
                <a:solidFill>
                  <a:schemeClr val="dk1"/>
                </a:solidFill>
              </a:rPr>
              <a:t>程式執行部署環境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67" name="Google Shape;267;p6"/>
          <p:cNvSpPr txBox="1"/>
          <p:nvPr>
            <p:ph idx="1" type="body"/>
          </p:nvPr>
        </p:nvSpPr>
        <p:spPr>
          <a:xfrm>
            <a:off x="1141412" y="2097088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3000"/>
              <a:buChar char="•"/>
            </a:pPr>
            <a:r>
              <a:rPr b="1" lang="zh-TW">
                <a:solidFill>
                  <a:srgbClr val="D8D8D8"/>
                </a:solidFill>
              </a:rPr>
              <a:t>使用程式語言:</a:t>
            </a:r>
            <a:r>
              <a:rPr b="1" lang="zh-TW">
                <a:solidFill>
                  <a:srgbClr val="F2F2F2"/>
                </a:solidFill>
              </a:rPr>
              <a:t>  </a:t>
            </a:r>
            <a:r>
              <a:rPr b="1" lang="zh-TW"/>
              <a:t>  </a:t>
            </a:r>
            <a:r>
              <a:rPr lang="zh-TW"/>
              <a:t>C#     </a:t>
            </a:r>
            <a:r>
              <a:rPr b="1" lang="zh-TW"/>
              <a:t>需</a:t>
            </a:r>
            <a:r>
              <a:rPr lang="zh-TW"/>
              <a:t>安裝</a:t>
            </a:r>
            <a:r>
              <a:rPr b="1" lang="zh-TW"/>
              <a:t>Newtonsoft.Json NuGet 套件</a:t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D8D8D8"/>
              </a:buClr>
              <a:buSzPts val="3000"/>
              <a:buChar char="•"/>
            </a:pPr>
            <a:r>
              <a:rPr b="1" lang="zh-TW">
                <a:solidFill>
                  <a:srgbClr val="D8D8D8"/>
                </a:solidFill>
              </a:rPr>
              <a:t>作業系統:</a:t>
            </a:r>
            <a:r>
              <a:rPr lang="zh-TW"/>
              <a:t>    Windows</a:t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D8D8D8"/>
              </a:buClr>
              <a:buSzPts val="3000"/>
              <a:buChar char="•"/>
            </a:pPr>
            <a:r>
              <a:rPr b="1" lang="zh-TW">
                <a:solidFill>
                  <a:srgbClr val="D8D8D8"/>
                </a:solidFill>
              </a:rPr>
              <a:t>網路架構 :   </a:t>
            </a:r>
            <a:r>
              <a:rPr lang="zh-TW"/>
              <a:t>廣域網路</a:t>
            </a:r>
            <a:br>
              <a:rPr lang="zh-TW"/>
            </a:br>
            <a:endParaRPr/>
          </a:p>
        </p:txBody>
      </p:sp>
      <p:pic>
        <p:nvPicPr>
          <p:cNvPr descr="C# - 维基百科，自由的百科全书" id="268" name="Google Shape;26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57048" y="1693928"/>
            <a:ext cx="1951653" cy="19516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探索Windows 10 作業系統、電腦、應用程式等| Microsoft" id="269" name="Google Shape;269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41671" y="3242420"/>
            <a:ext cx="1951653" cy="1951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7"/>
          <p:cNvSpPr txBox="1"/>
          <p:nvPr>
            <p:ph type="title"/>
          </p:nvPr>
        </p:nvSpPr>
        <p:spPr>
          <a:xfrm>
            <a:off x="1141413" y="618518"/>
            <a:ext cx="9905998" cy="53796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FFFF"/>
              </a:buClr>
              <a:buSzPts val="5400"/>
              <a:buFont typeface="Twentieth Century"/>
              <a:buNone/>
            </a:pPr>
            <a:r>
              <a:rPr b="1" lang="zh-TW" sz="5400">
                <a:solidFill>
                  <a:srgbClr val="B3FFFF"/>
                </a:solidFill>
              </a:rPr>
              <a:t>步驟說明</a:t>
            </a:r>
            <a:endParaRPr b="1" sz="5400">
              <a:solidFill>
                <a:srgbClr val="B3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8"/>
          <p:cNvSpPr txBox="1"/>
          <p:nvPr>
            <p:ph type="title"/>
          </p:nvPr>
        </p:nvSpPr>
        <p:spPr>
          <a:xfrm>
            <a:off x="1141413" y="618518"/>
            <a:ext cx="9905998" cy="55977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3554"/>
              </a:buClr>
              <a:buSzPts val="5400"/>
              <a:buFont typeface="Twentieth Century"/>
              <a:buNone/>
            </a:pPr>
            <a:r>
              <a:rPr b="1" lang="zh-TW" sz="5400">
                <a:solidFill>
                  <a:srgbClr val="0E3554"/>
                </a:solidFill>
              </a:rPr>
              <a:t>程式方</a:t>
            </a:r>
            <a:endParaRPr sz="5400">
              <a:solidFill>
                <a:srgbClr val="0E355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85" name="Google Shape;285;p9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9"/>
          <p:cNvSpPr txBox="1"/>
          <p:nvPr>
            <p:ph idx="1" type="body"/>
          </p:nvPr>
        </p:nvSpPr>
        <p:spPr>
          <a:xfrm>
            <a:off x="8885660" y="1849438"/>
            <a:ext cx="3239665" cy="3965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zh-TW" sz="2000">
                <a:latin typeface="Twentieth Century"/>
                <a:ea typeface="Twentieth Century"/>
                <a:cs typeface="Twentieth Century"/>
                <a:sym typeface="Twentieth Century"/>
              </a:rPr>
              <a:t>讀取使用者之前的設定</a:t>
            </a:r>
            <a:br>
              <a:rPr b="1" lang="zh-TW" sz="2000">
                <a:latin typeface="Twentieth Century"/>
                <a:ea typeface="Twentieth Century"/>
                <a:cs typeface="Twentieth Century"/>
                <a:sym typeface="Twentieth Century"/>
              </a:rPr>
            </a:br>
            <a:r>
              <a:rPr b="1" lang="zh-TW" sz="2000">
                <a:latin typeface="Twentieth Century"/>
                <a:ea typeface="Twentieth Century"/>
                <a:cs typeface="Twentieth Century"/>
                <a:sym typeface="Twentieth Century"/>
              </a:rPr>
              <a:t>如果讀取不到設定</a:t>
            </a:r>
            <a:r>
              <a:rPr lang="zh-TW" sz="2000"/>
              <a:t>，</a:t>
            </a:r>
            <a:r>
              <a:rPr b="1" lang="zh-TW" sz="2000"/>
              <a:t>會</a:t>
            </a:r>
            <a:r>
              <a:rPr b="1" lang="zh-TW" sz="2000">
                <a:latin typeface="Twentieth Century"/>
                <a:ea typeface="Twentieth Century"/>
                <a:cs typeface="Twentieth Century"/>
                <a:sym typeface="Twentieth Century"/>
              </a:rPr>
              <a:t>請使用者輸入</a:t>
            </a:r>
            <a:r>
              <a:rPr b="1" lang="zh-TW" sz="2000"/>
              <a:t>帳號密碼</a:t>
            </a:r>
            <a:r>
              <a:rPr lang="zh-TW" sz="2000"/>
              <a:t>，</a:t>
            </a:r>
            <a:r>
              <a:rPr b="1" lang="zh-TW" sz="2000">
                <a:latin typeface="Twentieth Century"/>
                <a:ea typeface="Twentieth Century"/>
                <a:cs typeface="Twentieth Century"/>
                <a:sym typeface="Twentieth Century"/>
              </a:rPr>
              <a:t>然後在Login()裡面去做登入的動作</a:t>
            </a:r>
            <a:endParaRPr b="1"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87" name="Google Shape;287;p9"/>
          <p:cNvPicPr preferRelativeResize="0"/>
          <p:nvPr/>
        </p:nvPicPr>
        <p:blipFill rotWithShape="1">
          <a:blip r:embed="rId5">
            <a:alphaModFix/>
          </a:blip>
          <a:srcRect b="2533" l="0" r="3" t="10460"/>
          <a:stretch/>
        </p:blipFill>
        <p:spPr>
          <a:xfrm>
            <a:off x="1101725" y="878681"/>
            <a:ext cx="7607180" cy="4980782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grpSp>
        <p:nvGrpSpPr>
          <p:cNvPr id="288" name="Google Shape;288;p9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289" name="Google Shape;289;p9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93" name="Google Shape;293;p9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95" name="Google Shape;295;p9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96" name="Google Shape;296;p9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99" name="Google Shape;299;p9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0" name="Google Shape;300;p9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01" name="Google Shape;301;p9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02" name="Google Shape;302;p9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03" name="Google Shape;303;p9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04" name="Google Shape;304;p9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07" name="Google Shape;307;p9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09" name="Google Shape;309;p9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11" name="Google Shape;311;p9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12" name="Google Shape;312;p9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15" name="Google Shape;315;p9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電路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2021-01-09T16:37:31Z</dcterms:created>
  <dc:creator>user</dc:creator>
</cp:coreProperties>
</file>